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Lst>
  <p:notesMasterIdLst>
    <p:notesMasterId r:id="rId50"/>
  </p:notesMasterIdLst>
  <p:sldIdLst>
    <p:sldId id="257" r:id="rId21"/>
    <p:sldId id="258" r:id="rId22"/>
    <p:sldId id="284" r:id="rId23"/>
    <p:sldId id="259" r:id="rId24"/>
    <p:sldId id="256" r:id="rId25"/>
    <p:sldId id="262" r:id="rId26"/>
    <p:sldId id="268" r:id="rId27"/>
    <p:sldId id="263" r:id="rId28"/>
    <p:sldId id="264" r:id="rId29"/>
    <p:sldId id="265" r:id="rId30"/>
    <p:sldId id="266" r:id="rId31"/>
    <p:sldId id="267" r:id="rId32"/>
    <p:sldId id="261" r:id="rId33"/>
    <p:sldId id="269" r:id="rId34"/>
    <p:sldId id="270" r:id="rId35"/>
    <p:sldId id="271" r:id="rId36"/>
    <p:sldId id="272" r:id="rId37"/>
    <p:sldId id="273" r:id="rId38"/>
    <p:sldId id="274" r:id="rId39"/>
    <p:sldId id="277" r:id="rId40"/>
    <p:sldId id="275" r:id="rId41"/>
    <p:sldId id="276" r:id="rId42"/>
    <p:sldId id="278" r:id="rId43"/>
    <p:sldId id="279" r:id="rId44"/>
    <p:sldId id="280" r:id="rId45"/>
    <p:sldId id="281" r:id="rId46"/>
    <p:sldId id="282" r:id="rId47"/>
    <p:sldId id="283" r:id="rId48"/>
    <p:sldId id="28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BC29FF-D99F-4296-8B29-C4F7C689DDD0}" type="datetimeFigureOut">
              <a:rPr lang="en-US" smtClean="0"/>
              <a:t>5/26/2015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03509-C2AC-4D20-BA12-79D5C879B0CB}" type="slidenum">
              <a:rPr lang="en-US" smtClean="0"/>
              <a:t>‹#›</a:t>
            </a:fld>
            <a:endParaRPr lang="en-US"/>
          </a:p>
        </p:txBody>
      </p:sp>
    </p:spTree>
    <p:extLst>
      <p:ext uri="{BB962C8B-B14F-4D97-AF65-F5344CB8AC3E}">
        <p14:creationId xmlns:p14="http://schemas.microsoft.com/office/powerpoint/2010/main" val="334707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5462901-251D-495F-9D64-700D47928DA7}" type="slidenum">
              <a:rPr lang="en-US" altLang="en-US">
                <a:solidFill>
                  <a:prstClr val="black"/>
                </a:solidFill>
                <a:latin typeface="Arial" charset="0"/>
              </a:rPr>
              <a:pPr eaLnBrk="1" hangingPunct="1">
                <a:spcBef>
                  <a:spcPct val="0"/>
                </a:spcBef>
              </a:pPr>
              <a:t>3</a:t>
            </a:fld>
            <a:endParaRPr lang="en-US" altLang="en-US">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20B671-8FD6-4F14-8A14-2237334FC9B8}" type="slidenum">
              <a:rPr lang="en-US" altLang="en-US">
                <a:solidFill>
                  <a:prstClr val="black"/>
                </a:solidFill>
                <a:latin typeface="Arial" charset="0"/>
              </a:rPr>
              <a:pPr eaLnBrk="1" hangingPunct="1">
                <a:spcBef>
                  <a:spcPct val="0"/>
                </a:spcBef>
              </a:pPr>
              <a:t>15</a:t>
            </a:fld>
            <a:endParaRPr lang="en-US" altLang="en-US">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E42B6ED-9030-4890-8432-49F04E9F0159}" type="slidenum">
              <a:rPr lang="en-US" altLang="en-US">
                <a:solidFill>
                  <a:prstClr val="black"/>
                </a:solidFill>
                <a:latin typeface="Arial" charset="0"/>
              </a:rPr>
              <a:pPr eaLnBrk="1" hangingPunct="1">
                <a:spcBef>
                  <a:spcPct val="0"/>
                </a:spcBef>
              </a:pPr>
              <a:t>16</a:t>
            </a:fld>
            <a:endParaRPr lang="en-US" altLang="en-US">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0ED6A6-8678-4593-8136-455D26A32A4C}" type="slidenum">
              <a:rPr lang="en-US" altLang="en-US">
                <a:solidFill>
                  <a:prstClr val="black"/>
                </a:solidFill>
                <a:latin typeface="Arial" charset="0"/>
              </a:rPr>
              <a:pPr eaLnBrk="1" hangingPunct="1">
                <a:spcBef>
                  <a:spcPct val="0"/>
                </a:spcBef>
              </a:pPr>
              <a:t>17</a:t>
            </a:fld>
            <a:endParaRPr lang="en-US" altLang="en-US">
              <a:solidFill>
                <a:prstClr val="black"/>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F10CAA1-F4D7-48E9-AE22-2BC43BBEB117}" type="slidenum">
              <a:rPr lang="en-US" altLang="en-US">
                <a:solidFill>
                  <a:prstClr val="black"/>
                </a:solidFill>
                <a:latin typeface="Arial" charset="0"/>
              </a:rPr>
              <a:pPr eaLnBrk="1" hangingPunct="1">
                <a:spcBef>
                  <a:spcPct val="0"/>
                </a:spcBef>
              </a:pPr>
              <a:t>18</a:t>
            </a:fld>
            <a:endParaRPr lang="en-US" altLang="en-US">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1AB4601-FCCF-45BD-A6D5-D396A7CAF598}" type="slidenum">
              <a:rPr lang="en-US" altLang="en-US">
                <a:solidFill>
                  <a:prstClr val="black"/>
                </a:solidFill>
                <a:latin typeface="Arial" charset="0"/>
              </a:rPr>
              <a:pPr eaLnBrk="1" hangingPunct="1">
                <a:spcBef>
                  <a:spcPct val="0"/>
                </a:spcBef>
              </a:pPr>
              <a:t>19</a:t>
            </a:fld>
            <a:endParaRPr lang="en-US" altLang="en-US">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BD6D92B-AD69-40D3-8B0A-7495B8422A6A}" type="slidenum">
              <a:rPr lang="en-US" altLang="en-US" smtClean="0">
                <a:latin typeface="Arial" charset="0"/>
              </a:rPr>
              <a:pPr eaLnBrk="1" hangingPunct="1">
                <a:spcBef>
                  <a:spcPct val="0"/>
                </a:spcBef>
              </a:pPr>
              <a:t>21</a:t>
            </a:fld>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2A1AC14-7D93-4EB7-A18B-8B54925E63AF}" type="slidenum">
              <a:rPr lang="en-US" altLang="en-US" smtClean="0">
                <a:latin typeface="Arial" charset="0"/>
              </a:rPr>
              <a:pPr eaLnBrk="1" hangingPunct="1">
                <a:spcBef>
                  <a:spcPct val="0"/>
                </a:spcBef>
              </a:pPr>
              <a:t>22</a:t>
            </a:fld>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C2F5EE5-B4D4-45A6-A4E7-B8F613A85033}" type="slidenum">
              <a:rPr lang="en-US" altLang="en-US">
                <a:solidFill>
                  <a:prstClr val="black"/>
                </a:solidFill>
                <a:latin typeface="Arial" charset="0"/>
              </a:rPr>
              <a:pPr eaLnBrk="1" hangingPunct="1">
                <a:spcBef>
                  <a:spcPct val="0"/>
                </a:spcBef>
              </a:pPr>
              <a:t>23</a:t>
            </a:fld>
            <a:endParaRPr lang="en-US" altLang="en-US">
              <a:solidFill>
                <a:prstClr val="black"/>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9268F17-D46F-42E3-B0CB-D2C9A3D87C6C}" type="slidenum">
              <a:rPr lang="en-US" altLang="en-US">
                <a:solidFill>
                  <a:prstClr val="black"/>
                </a:solidFill>
                <a:latin typeface="Arial" charset="0"/>
              </a:rPr>
              <a:pPr eaLnBrk="1" hangingPunct="1">
                <a:spcBef>
                  <a:spcPct val="0"/>
                </a:spcBef>
              </a:pPr>
              <a:t>24</a:t>
            </a:fld>
            <a:endParaRPr lang="en-US" altLang="en-US">
              <a:solidFill>
                <a:prstClr val="black"/>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1CA58E-5E9F-456E-A129-314BF916A98F}" type="slidenum">
              <a:rPr lang="en-US" altLang="en-US">
                <a:solidFill>
                  <a:prstClr val="black"/>
                </a:solidFill>
                <a:latin typeface="Arial" charset="0"/>
              </a:rPr>
              <a:pPr eaLnBrk="1" hangingPunct="1">
                <a:spcBef>
                  <a:spcPct val="0"/>
                </a:spcBef>
              </a:pPr>
              <a:t>25</a:t>
            </a:fld>
            <a:endParaRPr lang="en-US" altLang="en-US">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479244E-1FE8-492C-AE09-8F09E41CFC51}" type="slidenum">
              <a:rPr lang="en-US" altLang="en-US">
                <a:solidFill>
                  <a:prstClr val="black"/>
                </a:solidFill>
                <a:latin typeface="Arial" charset="0"/>
              </a:rPr>
              <a:pPr eaLnBrk="1" hangingPunct="1">
                <a:spcBef>
                  <a:spcPct val="0"/>
                </a:spcBef>
              </a:pPr>
              <a:t>6</a:t>
            </a:fld>
            <a:endParaRPr lang="en-US" altLang="en-US">
              <a:solidFill>
                <a:prstClr val="black"/>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89A8694-2556-4C83-BF84-3897995302A6}" type="slidenum">
              <a:rPr lang="en-US" altLang="en-US" smtClean="0">
                <a:latin typeface="Arial" charset="0"/>
              </a:rPr>
              <a:pPr eaLnBrk="1" hangingPunct="1">
                <a:spcBef>
                  <a:spcPct val="0"/>
                </a:spcBef>
              </a:pPr>
              <a:t>27</a:t>
            </a:fld>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A8CDBC2-7C97-481E-8122-3D381BA4730C}" type="slidenum">
              <a:rPr lang="en-US" altLang="en-US" smtClean="0">
                <a:latin typeface="Arial" charset="0"/>
              </a:rPr>
              <a:pPr eaLnBrk="1" hangingPunct="1">
                <a:spcBef>
                  <a:spcPct val="0"/>
                </a:spcBef>
              </a:pPr>
              <a:t>28</a:t>
            </a:fld>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263A58F-B73A-4909-8225-4388A489527F}" type="slidenum">
              <a:rPr lang="en-US" altLang="en-US">
                <a:solidFill>
                  <a:prstClr val="black"/>
                </a:solidFill>
                <a:latin typeface="Arial" charset="0"/>
              </a:rPr>
              <a:pPr eaLnBrk="1" hangingPunct="1">
                <a:spcBef>
                  <a:spcPct val="0"/>
                </a:spcBef>
              </a:pPr>
              <a:t>8</a:t>
            </a:fld>
            <a:endParaRPr lang="en-US" altLang="en-US">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F4B9542-41F4-404E-9A95-8FDC8A684487}" type="slidenum">
              <a:rPr lang="en-US" altLang="en-US">
                <a:solidFill>
                  <a:prstClr val="black"/>
                </a:solidFill>
                <a:latin typeface="Arial" charset="0"/>
              </a:rPr>
              <a:pPr eaLnBrk="1" hangingPunct="1">
                <a:spcBef>
                  <a:spcPct val="0"/>
                </a:spcBef>
              </a:pPr>
              <a:t>9</a:t>
            </a:fld>
            <a:endParaRPr lang="en-US" altLang="en-US">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30D7414-D87C-4707-BAC4-C8625DFAF1AE}" type="slidenum">
              <a:rPr lang="en-US" altLang="en-US">
                <a:solidFill>
                  <a:prstClr val="black"/>
                </a:solidFill>
                <a:latin typeface="Arial" charset="0"/>
              </a:rPr>
              <a:pPr eaLnBrk="1" hangingPunct="1">
                <a:spcBef>
                  <a:spcPct val="0"/>
                </a:spcBef>
              </a:pPr>
              <a:t>10</a:t>
            </a:fld>
            <a:endParaRPr lang="en-US" altLang="en-US">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8139D2-4C3A-48C5-BDD3-C0DE2A3BD18C}" type="slidenum">
              <a:rPr lang="en-US" altLang="en-US">
                <a:solidFill>
                  <a:prstClr val="black"/>
                </a:solidFill>
                <a:latin typeface="Arial" charset="0"/>
              </a:rPr>
              <a:pPr eaLnBrk="1" hangingPunct="1">
                <a:spcBef>
                  <a:spcPct val="0"/>
                </a:spcBef>
              </a:pPr>
              <a:t>11</a:t>
            </a:fld>
            <a:endParaRPr lang="en-US" altLang="en-US">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41FE420-C04D-4D2A-B4A0-C60686A9BEDD}" type="slidenum">
              <a:rPr lang="en-US" altLang="en-US">
                <a:solidFill>
                  <a:prstClr val="black"/>
                </a:solidFill>
                <a:latin typeface="Arial" charset="0"/>
              </a:rPr>
              <a:pPr eaLnBrk="1" hangingPunct="1">
                <a:spcBef>
                  <a:spcPct val="0"/>
                </a:spcBef>
              </a:pPr>
              <a:t>12</a:t>
            </a:fld>
            <a:endParaRPr lang="en-US" altLang="en-US">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AECAE93-BE65-4C8C-A2E1-FF447CAED25A}" type="slidenum">
              <a:rPr lang="en-US" altLang="en-US">
                <a:solidFill>
                  <a:prstClr val="black"/>
                </a:solidFill>
                <a:latin typeface="Arial" charset="0"/>
              </a:rPr>
              <a:pPr eaLnBrk="1" hangingPunct="1">
                <a:spcBef>
                  <a:spcPct val="0"/>
                </a:spcBef>
              </a:pPr>
              <a:t>13</a:t>
            </a:fld>
            <a:endParaRPr lang="en-US" altLang="en-US">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2574" indent="-269502" eaLnBrk="0" hangingPunct="0">
              <a:spcBef>
                <a:spcPct val="30000"/>
              </a:spcBef>
              <a:defRPr sz="1200">
                <a:solidFill>
                  <a:schemeClr val="tx1"/>
                </a:solidFill>
                <a:latin typeface="Calibri" pitchFamily="34" charset="0"/>
              </a:defRPr>
            </a:lvl2pPr>
            <a:lvl3pPr marL="1081123" indent="-214978" eaLnBrk="0" hangingPunct="0">
              <a:spcBef>
                <a:spcPct val="30000"/>
              </a:spcBef>
              <a:defRPr sz="1200">
                <a:solidFill>
                  <a:schemeClr val="tx1"/>
                </a:solidFill>
                <a:latin typeface="Calibri" pitchFamily="34" charset="0"/>
              </a:defRPr>
            </a:lvl3pPr>
            <a:lvl4pPr marL="1512638" indent="-214978" eaLnBrk="0" hangingPunct="0">
              <a:spcBef>
                <a:spcPct val="30000"/>
              </a:spcBef>
              <a:defRPr sz="1200">
                <a:solidFill>
                  <a:schemeClr val="tx1"/>
                </a:solidFill>
                <a:latin typeface="Calibri" pitchFamily="34" charset="0"/>
              </a:defRPr>
            </a:lvl4pPr>
            <a:lvl5pPr marL="1945710" indent="-214978" eaLnBrk="0" hangingPunct="0">
              <a:spcBef>
                <a:spcPct val="30000"/>
              </a:spcBef>
              <a:defRPr sz="1200">
                <a:solidFill>
                  <a:schemeClr val="tx1"/>
                </a:solidFill>
                <a:latin typeface="Calibri" pitchFamily="34" charset="0"/>
              </a:defRPr>
            </a:lvl5pPr>
            <a:lvl6pPr marL="2394360" indent="-214978" eaLnBrk="0" fontAlgn="base" hangingPunct="0">
              <a:spcBef>
                <a:spcPct val="30000"/>
              </a:spcBef>
              <a:spcAft>
                <a:spcPct val="0"/>
              </a:spcAft>
              <a:defRPr sz="1200">
                <a:solidFill>
                  <a:schemeClr val="tx1"/>
                </a:solidFill>
                <a:latin typeface="Calibri" pitchFamily="34" charset="0"/>
              </a:defRPr>
            </a:lvl6pPr>
            <a:lvl7pPr marL="2843011" indent="-214978" eaLnBrk="0" fontAlgn="base" hangingPunct="0">
              <a:spcBef>
                <a:spcPct val="30000"/>
              </a:spcBef>
              <a:spcAft>
                <a:spcPct val="0"/>
              </a:spcAft>
              <a:defRPr sz="1200">
                <a:solidFill>
                  <a:schemeClr val="tx1"/>
                </a:solidFill>
                <a:latin typeface="Calibri" pitchFamily="34" charset="0"/>
              </a:defRPr>
            </a:lvl7pPr>
            <a:lvl8pPr marL="3291661" indent="-214978" eaLnBrk="0" fontAlgn="base" hangingPunct="0">
              <a:spcBef>
                <a:spcPct val="30000"/>
              </a:spcBef>
              <a:spcAft>
                <a:spcPct val="0"/>
              </a:spcAft>
              <a:defRPr sz="1200">
                <a:solidFill>
                  <a:schemeClr val="tx1"/>
                </a:solidFill>
                <a:latin typeface="Calibri" pitchFamily="34" charset="0"/>
              </a:defRPr>
            </a:lvl8pPr>
            <a:lvl9pPr marL="3740311" indent="-21497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0511DB-1142-4649-9FFF-5D2928104FEE}" type="slidenum">
              <a:rPr lang="en-US" altLang="en-US">
                <a:solidFill>
                  <a:prstClr val="black"/>
                </a:solidFill>
                <a:latin typeface="Arial" charset="0"/>
              </a:rPr>
              <a:pPr eaLnBrk="1" hangingPunct="1">
                <a:spcBef>
                  <a:spcPct val="0"/>
                </a:spcBef>
              </a:pPr>
              <a:t>14</a:t>
            </a:fld>
            <a:endParaRPr lang="en-US" altLang="en-US">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1267935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2271528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32317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89410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0245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25474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7535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8732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497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4820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9599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09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1333581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20016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06768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95457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1900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33901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2980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06781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0466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14681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2809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4640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65425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9713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5986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90633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7530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0234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6490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02402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9138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323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7709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70250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8140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27183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49238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65990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65808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2882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33104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94984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775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47962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57037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16762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5549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79263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7058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75852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79995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62022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48922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931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72728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92985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29645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3511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77850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35029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50943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0150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74778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71928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184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9293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19249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76308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05184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1695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76708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05107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92901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8728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73865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0139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93210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82537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51800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8240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72154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2245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2166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29625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7605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886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7209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00923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19719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88026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99415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34398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0754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8296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8899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04225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30691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064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67982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49788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6181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11576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17734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91516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17315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8591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27230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558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638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264509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1623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91382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82545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460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6614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22669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49128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12488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81167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8121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7574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33082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7241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8036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1231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3055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653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5776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7475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3747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1528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746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07110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02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9335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2365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8929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752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0118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8131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488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6FF37-772E-4F56-9731-E05A088DE77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3746308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43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8651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6785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0738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0123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7223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2679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1787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387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851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6FF37-772E-4F56-9731-E05A088DE77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1588776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6703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66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6170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8031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747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007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010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3732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9884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54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6FF37-772E-4F56-9731-E05A088DE770}" type="datetimeFigureOut">
              <a:rPr lang="en-US" smtClean="0"/>
              <a:t>5/26/2015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4012108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6185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6116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1255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4889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5529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3927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8877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2797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7324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6883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6FF37-772E-4F56-9731-E05A088DE770}" type="datetimeFigureOut">
              <a:rPr lang="en-US" smtClean="0"/>
              <a:t>5/26/2015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250938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0603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1406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5686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8051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4212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4030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31691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9486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9191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6FF37-772E-4F56-9731-E05A088DE770}" type="datetimeFigureOut">
              <a:rPr lang="en-US" smtClean="0"/>
              <a:t>5/26/2015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2594685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804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1143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3812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7712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9263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2522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65427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7337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D4704-AD54-4CF9-929C-785769515E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4245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69445-E84D-4127-B147-C413364A4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64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635089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315A1-A205-430D-91F5-BE5D873524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1378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C3F3B-DE28-4920-846D-842D447CA3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066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2FB41-AE25-4D22-B46C-91EC686135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11720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9481E-C8FA-4B60-9015-A89F25ED07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54751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78480-FA04-4A94-9FA7-69BF363456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7017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AAE-AD13-4122-9244-865C5A19BC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52611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B312-CBC9-4D79-AA27-317A8DAB41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8512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5E0F80-22FC-4A0D-A67A-B8E4C24982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7132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BF4EA-54E4-4958-B8D2-42D38F579A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05325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550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4829-91EC-4D65-909F-7A0D12353E49}" type="slidenum">
              <a:rPr lang="en-US" smtClean="0"/>
              <a:t>‹#›</a:t>
            </a:fld>
            <a:endParaRPr lang="en-US"/>
          </a:p>
        </p:txBody>
      </p:sp>
    </p:spTree>
    <p:extLst>
      <p:ext uri="{BB962C8B-B14F-4D97-AF65-F5344CB8AC3E}">
        <p14:creationId xmlns:p14="http://schemas.microsoft.com/office/powerpoint/2010/main" val="38245120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03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563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413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328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906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966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282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411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835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6FF37-772E-4F56-9731-E05A088DE770}" type="datetimeFigureOut">
              <a:rPr lang="en-US" smtClean="0"/>
              <a:t>5/26/2015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A4829-91EC-4D65-909F-7A0D12353E49}" type="slidenum">
              <a:rPr lang="en-US" smtClean="0"/>
              <a:t>‹#›</a:t>
            </a:fld>
            <a:endParaRPr lang="en-US"/>
          </a:p>
        </p:txBody>
      </p:sp>
    </p:spTree>
    <p:extLst>
      <p:ext uri="{BB962C8B-B14F-4D97-AF65-F5344CB8AC3E}">
        <p14:creationId xmlns:p14="http://schemas.microsoft.com/office/powerpoint/2010/main" val="3519332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863469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0329351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3983424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6524273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2646531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17635868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951224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821517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0936046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9300252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675585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77402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963438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2565141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8394017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4531748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220638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8E5168A-0BD3-4D9D-A438-933C066B911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446672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6FF37-772E-4F56-9731-E05A088DE770}"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A4829-91EC-4D65-909F-7A0D1235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4053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sewerseals.com/" TargetMode="External"/><Relationship Id="rId5" Type="http://schemas.openxmlformats.org/officeDocument/2006/relationships/hyperlink" Target="mailto:Info@sewerseals.com"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16.xml"/><Relationship Id="rId6" Type="http://schemas.openxmlformats.org/officeDocument/2006/relationships/hyperlink" Target="http://www.sewerseals.com/" TargetMode="External"/><Relationship Id="rId5" Type="http://schemas.openxmlformats.org/officeDocument/2006/relationships/hyperlink" Target="mailto:Info@sewerseals.com"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5430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75358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35" y="1981200"/>
            <a:ext cx="7714774" cy="3333484"/>
          </a:xfrm>
          <a:prstGeom prst="rect">
            <a:avLst/>
          </a:prstGeom>
        </p:spPr>
      </p:pic>
      <p:sp>
        <p:nvSpPr>
          <p:cNvPr id="6" name="TextBox 5"/>
          <p:cNvSpPr txBox="1"/>
          <p:nvPr/>
        </p:nvSpPr>
        <p:spPr>
          <a:xfrm>
            <a:off x="2895600" y="729241"/>
            <a:ext cx="4766369" cy="738664"/>
          </a:xfrm>
          <a:prstGeom prst="rect">
            <a:avLst/>
          </a:prstGeom>
          <a:noFill/>
        </p:spPr>
        <p:txBody>
          <a:bodyPr wrap="none" rtlCol="0">
            <a:spAutoFit/>
          </a:bodyPr>
          <a:lstStyle/>
          <a:p>
            <a:pPr algn="ctr"/>
            <a:r>
              <a:rPr lang="en-US" sz="1400" b="1" dirty="0" smtClean="0">
                <a:solidFill>
                  <a:srgbClr val="FF0000"/>
                </a:solidFill>
                <a:latin typeface="Arial Black" panose="020B0A04020102020204" pitchFamily="34" charset="0"/>
              </a:rPr>
              <a:t>EPA COMPLIANCE FOR QQQ, B-1, HON &amp; NSPS</a:t>
            </a:r>
          </a:p>
          <a:p>
            <a:pPr algn="ctr"/>
            <a:r>
              <a:rPr lang="en-US" sz="1400" b="1" dirty="0" smtClean="0">
                <a:solidFill>
                  <a:srgbClr val="FF0000"/>
                </a:solidFill>
                <a:latin typeface="Arial Black" panose="020B0A04020102020204" pitchFamily="34" charset="0"/>
              </a:rPr>
              <a:t>STORM  WATER PHASE II REGULATIONS</a:t>
            </a:r>
          </a:p>
          <a:p>
            <a:pPr algn="ctr"/>
            <a:r>
              <a:rPr lang="en-US" sz="1400" b="1" dirty="0" smtClean="0">
                <a:solidFill>
                  <a:srgbClr val="FF0000"/>
                </a:solidFill>
                <a:latin typeface="Arial Black" panose="020B0A04020102020204" pitchFamily="34" charset="0"/>
              </a:rPr>
              <a:t>API RP 500 TYPE 1 OPEN DRAIN</a:t>
            </a:r>
          </a:p>
        </p:txBody>
      </p:sp>
      <p:sp>
        <p:nvSpPr>
          <p:cNvPr id="7" name="TextBox 6"/>
          <p:cNvSpPr txBox="1"/>
          <p:nvPr/>
        </p:nvSpPr>
        <p:spPr>
          <a:xfrm>
            <a:off x="299103" y="5314684"/>
            <a:ext cx="3162469" cy="1169551"/>
          </a:xfrm>
          <a:prstGeom prst="rect">
            <a:avLst/>
          </a:prstGeom>
          <a:noFill/>
        </p:spPr>
        <p:txBody>
          <a:bodyPr wrap="none" rtlCol="0">
            <a:spAutoFit/>
          </a:bodyPr>
          <a:lstStyle/>
          <a:p>
            <a:r>
              <a:rPr lang="en-US" sz="1400" b="1" dirty="0" smtClean="0">
                <a:solidFill>
                  <a:srgbClr val="006666"/>
                </a:solidFill>
                <a:latin typeface="Arial Black" panose="020B0A04020102020204" pitchFamily="34" charset="0"/>
              </a:rPr>
              <a:t>P.O. BOX 77077</a:t>
            </a:r>
          </a:p>
          <a:p>
            <a:r>
              <a:rPr lang="en-US" sz="1400" b="1" dirty="0" smtClean="0">
                <a:solidFill>
                  <a:srgbClr val="006666"/>
                </a:solidFill>
                <a:latin typeface="Arial Black" panose="020B0A04020102020204" pitchFamily="34" charset="0"/>
              </a:rPr>
              <a:t>BATON ROUGE, LA 70879</a:t>
            </a:r>
          </a:p>
          <a:p>
            <a:r>
              <a:rPr lang="en-US" sz="1400" b="1" dirty="0" smtClean="0">
                <a:solidFill>
                  <a:srgbClr val="006666"/>
                </a:solidFill>
                <a:latin typeface="Arial Black" panose="020B0A04020102020204" pitchFamily="34" charset="0"/>
              </a:rPr>
              <a:t>(225) 753-1505</a:t>
            </a:r>
          </a:p>
          <a:p>
            <a:r>
              <a:rPr lang="en-US" sz="1400" b="1" dirty="0" smtClean="0">
                <a:solidFill>
                  <a:srgbClr val="006666"/>
                </a:solidFill>
                <a:latin typeface="Arial Black" panose="020B0A04020102020204" pitchFamily="34" charset="0"/>
              </a:rPr>
              <a:t>E-MAIL:</a:t>
            </a:r>
            <a:r>
              <a:rPr lang="en-US" sz="1400" b="1" dirty="0" smtClean="0">
                <a:latin typeface="Arial Black" panose="020B0A04020102020204" pitchFamily="34" charset="0"/>
              </a:rPr>
              <a:t>  </a:t>
            </a:r>
            <a:r>
              <a:rPr lang="en-US" sz="1400" b="1" dirty="0" smtClean="0">
                <a:latin typeface="Arial Black" panose="020B0A04020102020204" pitchFamily="34" charset="0"/>
                <a:hlinkClick r:id="rId5"/>
              </a:rPr>
              <a:t>Info@sewerseals.com</a:t>
            </a:r>
            <a:endParaRPr lang="en-US" sz="1400" b="1" dirty="0" smtClean="0">
              <a:latin typeface="Arial Black" panose="020B0A04020102020204" pitchFamily="34" charset="0"/>
            </a:endParaRPr>
          </a:p>
          <a:p>
            <a:r>
              <a:rPr lang="en-US" sz="1400" b="1" dirty="0" smtClean="0">
                <a:solidFill>
                  <a:srgbClr val="006666"/>
                </a:solidFill>
                <a:latin typeface="Arial Black" panose="020B0A04020102020204" pitchFamily="34" charset="0"/>
              </a:rPr>
              <a:t>WEB:</a:t>
            </a:r>
            <a:r>
              <a:rPr lang="en-US" sz="1400" b="1" dirty="0" smtClean="0">
                <a:latin typeface="Arial Black" panose="020B0A04020102020204" pitchFamily="34" charset="0"/>
              </a:rPr>
              <a:t>  </a:t>
            </a:r>
            <a:r>
              <a:rPr lang="en-US" sz="1400" b="1" dirty="0" smtClean="0">
                <a:latin typeface="Arial Black" panose="020B0A04020102020204" pitchFamily="34" charset="0"/>
                <a:hlinkClick r:id="rId6"/>
              </a:rPr>
              <a:t>www.sewerseals.com</a:t>
            </a:r>
            <a:r>
              <a:rPr lang="en-US" sz="1400" b="1" dirty="0" smtClean="0">
                <a:latin typeface="Arial Black" panose="020B0A04020102020204" pitchFamily="34" charset="0"/>
              </a:rPr>
              <a:t> </a:t>
            </a:r>
            <a:endParaRPr lang="en-US" sz="1400" b="1" dirty="0">
              <a:latin typeface="Arial Black" panose="020B0A04020102020204" pitchFamily="34" charset="0"/>
            </a:endParaRPr>
          </a:p>
        </p:txBody>
      </p:sp>
      <p:sp>
        <p:nvSpPr>
          <p:cNvPr id="8" name="TextBox 7"/>
          <p:cNvSpPr txBox="1"/>
          <p:nvPr/>
        </p:nvSpPr>
        <p:spPr>
          <a:xfrm>
            <a:off x="1847850" y="1508794"/>
            <a:ext cx="6963701" cy="523220"/>
          </a:xfrm>
          <a:prstGeom prst="rect">
            <a:avLst/>
          </a:prstGeom>
          <a:noFill/>
        </p:spPr>
        <p:txBody>
          <a:bodyPr wrap="none" rtlCol="0">
            <a:spAutoFit/>
          </a:bodyPr>
          <a:lstStyle/>
          <a:p>
            <a:pPr algn="ctr"/>
            <a:r>
              <a:rPr lang="en-US" sz="1400" b="1" dirty="0" smtClean="0">
                <a:solidFill>
                  <a:srgbClr val="006666"/>
                </a:solidFill>
              </a:rPr>
              <a:t>CATCH BASINS, DRAIN HUBS, SEWER SEALS &amp; MANHOLES FOR REFINING, PETROCHEMICAL,</a:t>
            </a:r>
          </a:p>
          <a:p>
            <a:pPr algn="ctr"/>
            <a:r>
              <a:rPr lang="en-US" sz="1400" b="1" dirty="0" smtClean="0">
                <a:solidFill>
                  <a:srgbClr val="006666"/>
                </a:solidFill>
              </a:rPr>
              <a:t>GAS PROCESSING, PULP &amp; PAPER AND MUNICIPAL STORM WATER APPLICATIONS</a:t>
            </a:r>
            <a:endParaRPr lang="en-US" sz="1400" b="1" dirty="0">
              <a:solidFill>
                <a:srgbClr val="006666"/>
              </a:solidFill>
            </a:endParaRPr>
          </a:p>
        </p:txBody>
      </p:sp>
      <p:sp>
        <p:nvSpPr>
          <p:cNvPr id="11" name="TextBox 10"/>
          <p:cNvSpPr txBox="1"/>
          <p:nvPr/>
        </p:nvSpPr>
        <p:spPr>
          <a:xfrm>
            <a:off x="4340993" y="5288572"/>
            <a:ext cx="4275016" cy="523220"/>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ESSCO CATCH BASINS CAN BE DESIGNED FOR</a:t>
            </a:r>
          </a:p>
          <a:p>
            <a:r>
              <a:rPr lang="en-US" sz="1400" b="1" dirty="0" smtClean="0">
                <a:latin typeface="Times New Roman" panose="02020603050405020304" pitchFamily="18" charset="0"/>
                <a:cs typeface="Times New Roman" panose="02020603050405020304" pitchFamily="18" charset="0"/>
              </a:rPr>
              <a:t>ANY FLOW RATE &amp; ANY SIZE OR TYPE LINE</a:t>
            </a:r>
            <a:endParaRPr lang="en-US" sz="1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11424" y="5989178"/>
            <a:ext cx="4804585" cy="461665"/>
          </a:xfrm>
          <a:prstGeom prst="rect">
            <a:avLst/>
          </a:prstGeom>
          <a:noFill/>
        </p:spPr>
        <p:txBody>
          <a:bodyPr wrap="none" rtlCol="0">
            <a:spAutoFit/>
          </a:bodyPr>
          <a:lstStyle/>
          <a:p>
            <a:r>
              <a:rPr lang="en-US" sz="1200" dirty="0" smtClean="0">
                <a:solidFill>
                  <a:srgbClr val="FF0000"/>
                </a:solidFill>
                <a:latin typeface="Arial Black" panose="020B0A04020102020204" pitchFamily="34" charset="0"/>
              </a:rPr>
              <a:t>ESSCO PRODUCTS ARE PROTECTED BY US &amp;</a:t>
            </a:r>
          </a:p>
          <a:p>
            <a:r>
              <a:rPr lang="en-US" sz="1200" dirty="0" smtClean="0">
                <a:solidFill>
                  <a:srgbClr val="FF0000"/>
                </a:solidFill>
                <a:latin typeface="Arial Black" panose="020B0A04020102020204" pitchFamily="34" charset="0"/>
              </a:rPr>
              <a:t>INTERNATIONAL PATENTS AND/OR PATENTS PENDING</a:t>
            </a:r>
            <a:endParaRPr lang="en-US" sz="12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159888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6858000"/>
          </a:xfrm>
        </p:spPr>
        <p:txBody>
          <a:bodyPr/>
          <a:lstStyle/>
          <a:p>
            <a:pPr algn="l" eaLnBrk="1" hangingPunct="1"/>
            <a:r>
              <a:rPr lang="en-US" altLang="en-US" b="1" smtClean="0">
                <a:solidFill>
                  <a:srgbClr val="006600"/>
                </a:solidFill>
              </a:rPr>
              <a:t>DESIGN NEW SEWER SYSTEMS TO MEET EPA AND STATE COMPLIANCE REGULATIONS FOR QQQ, B-1, HON AND FOR API STANDARD  API RP 500 TYPE 1 OPEN DRAIN UTILIZING ESSCO AREA DRAINS</a:t>
            </a:r>
          </a:p>
        </p:txBody>
      </p:sp>
    </p:spTree>
    <p:extLst>
      <p:ext uri="{BB962C8B-B14F-4D97-AF65-F5344CB8AC3E}">
        <p14:creationId xmlns:p14="http://schemas.microsoft.com/office/powerpoint/2010/main" val="1585624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IDE 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2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LIDE 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61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228600" y="304800"/>
            <a:ext cx="8763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4400" b="1" smtClean="0">
                <a:solidFill>
                  <a:srgbClr val="006666"/>
                </a:solidFill>
              </a:rPr>
              <a:t>DESIGN ESSCO DRAIN HUBS FOR NEW APPLICATIONS OR REPLACEMENT OF EXISTING OR DAMAGED DRAIN HUBS NOT IN COMPLIANCE WITH EPA REGULATIONS FOR QQQ, B-1, HON AND FOR API STANDARD API RP 500 TYPE 1 OPEN DRAIN</a:t>
            </a:r>
          </a:p>
        </p:txBody>
      </p:sp>
    </p:spTree>
    <p:extLst>
      <p:ext uri="{BB962C8B-B14F-4D97-AF65-F5344CB8AC3E}">
        <p14:creationId xmlns:p14="http://schemas.microsoft.com/office/powerpoint/2010/main" val="20965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IDE 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40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LIDE 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183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52400"/>
            <a:ext cx="8839200" cy="6553200"/>
          </a:xfrm>
        </p:spPr>
        <p:txBody>
          <a:bodyPr/>
          <a:lstStyle/>
          <a:p>
            <a:pPr algn="l" eaLnBrk="1" hangingPunct="1"/>
            <a:r>
              <a:rPr lang="en-US" altLang="en-US" smtClean="0">
                <a:solidFill>
                  <a:srgbClr val="006600"/>
                </a:solidFill>
              </a:rPr>
              <a:t>DESIGN NEW SEWER SYSTEMS TO MEET EPA AND STATE COMPLIANCE REGULATIONS FOR QQQ,B-1, HON AND FOR API STANDARD  API RP 500 TYPE 1 OPEN DRAIN UTILIZING ESSCO AREA DRAINS AS JUNCTION BOX OR MANHOLE</a:t>
            </a:r>
          </a:p>
        </p:txBody>
      </p:sp>
    </p:spTree>
    <p:extLst>
      <p:ext uri="{BB962C8B-B14F-4D97-AF65-F5344CB8AC3E}">
        <p14:creationId xmlns:p14="http://schemas.microsoft.com/office/powerpoint/2010/main" val="1770515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LIDE 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196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LIDE 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40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990600" y="228600"/>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u="sng" smtClean="0">
                <a:solidFill>
                  <a:srgbClr val="006600"/>
                </a:solidFill>
              </a:rPr>
              <a:t>VENTING THE SEWER SYSTEM</a:t>
            </a:r>
          </a:p>
        </p:txBody>
      </p:sp>
      <p:sp>
        <p:nvSpPr>
          <p:cNvPr id="50179" name="TextBox 4"/>
          <p:cNvSpPr txBox="1">
            <a:spLocks noChangeArrowheads="1"/>
          </p:cNvSpPr>
          <p:nvPr/>
        </p:nvSpPr>
        <p:spPr bwMode="auto">
          <a:xfrm>
            <a:off x="152400" y="838200"/>
            <a:ext cx="8763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smtClean="0">
                <a:solidFill>
                  <a:srgbClr val="006600"/>
                </a:solidFill>
              </a:rPr>
              <a:t>SEWER SYSTEMS HAVE ALWAYS BEEN DESIGNED AS OPEN CHANNEL FLOW.  EPA REGULATIONS SUCH AS QQQ, B-1 &amp; HON REQUIRING THE SEALING OF SEWER SYSTEMS FROM THE ATMOSPHERE HAVE CHANGED THE SEWER DESIGN TO CLOSED CHANNEL FLOW.  CLOSED CHANNEL FLOW DESIGN MAKES VENTING OF THE SEWER SYSTEM MORE CRITICAL TO MAINTAIN FLOW. VENTING NORMALLY OCCURS AT JUNCTION BOXES THROUGH OUT THE SYSTEM BUT ADDITIONAL VENTS MAY NEED TO BE INSTALLED TO MAINTAIN PROPER FLOW.  SOME REFINERIES VENT TO A CARBON CANISTER SYSTEM, SOME VENT TO A SCRUBBER AND FLARE SYSTEM AND SOME  STILL VENT TO ATMOSPHERE.  SEWER SYSTEMS NOT PROPERLY VENTED CAN VAPOR LOCK AND STOP FLOW.  THE SEWER SYSTEM MUST BE ABLE TO GET AIR (BREATHE) IN ORDER TO FLOW PROPERLY.  A SEALED SEWER SYSTEM CAN PULL A VACUUM AND CAUSE SEALS AT GRADE TO FAIL, LEAVING THE DRAIN OUT OF COMPLIANCE.  ESSCO HAS DEVELOPED A VENT SEAL SYSTEM THAT ALLOWS THE SEWER SYSTEM TO BREATHE DURING NORMAL OPERATING CONDITIONS WHILE NOT EMITTING VOC’S TO THE ATMOSHPERE.</a:t>
            </a:r>
          </a:p>
        </p:txBody>
      </p:sp>
    </p:spTree>
    <p:extLst>
      <p:ext uri="{BB962C8B-B14F-4D97-AF65-F5344CB8AC3E}">
        <p14:creationId xmlns:p14="http://schemas.microsoft.com/office/powerpoint/2010/main" val="3782769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762000"/>
            <a:ext cx="8229600" cy="639762"/>
          </a:xfrm>
        </p:spPr>
        <p:txBody>
          <a:bodyPr>
            <a:normAutofit/>
          </a:bodyPr>
          <a:lstStyle/>
          <a:p>
            <a:r>
              <a:rPr lang="en-US" sz="3200" b="1" dirty="0" smtClean="0">
                <a:solidFill>
                  <a:srgbClr val="006666"/>
                </a:solidFill>
              </a:rPr>
              <a:t>EPA COMPLIANCE DEFINED IN SIMPLE TERMS</a:t>
            </a:r>
            <a:endParaRPr lang="en-US" sz="3200" b="1" dirty="0">
              <a:solidFill>
                <a:srgbClr val="006666"/>
              </a:solidFill>
            </a:endParaRPr>
          </a:p>
        </p:txBody>
      </p:sp>
      <p:sp>
        <p:nvSpPr>
          <p:cNvPr id="7" name="Content Placeholder 6"/>
          <p:cNvSpPr>
            <a:spLocks noGrp="1"/>
          </p:cNvSpPr>
          <p:nvPr>
            <p:ph idx="1"/>
          </p:nvPr>
        </p:nvSpPr>
        <p:spPr>
          <a:xfrm>
            <a:off x="304800" y="1676400"/>
            <a:ext cx="8458200" cy="4343400"/>
          </a:xfrm>
        </p:spPr>
        <p:txBody>
          <a:bodyPr>
            <a:normAutofit/>
          </a:bodyPr>
          <a:lstStyle/>
          <a:p>
            <a:pPr marL="0" indent="0">
              <a:buNone/>
            </a:pPr>
            <a:r>
              <a:rPr lang="en-US" sz="2400" b="1" dirty="0" smtClean="0">
                <a:solidFill>
                  <a:srgbClr val="006666"/>
                </a:solidFill>
                <a:latin typeface="Arial" panose="020B0604020202020204" pitchFamily="34" charset="0"/>
                <a:cs typeface="Arial" panose="020B0604020202020204" pitchFamily="34" charset="0"/>
              </a:rPr>
              <a:t>EPA COMPLIANCE FOR QQQ, B-1, HON AND NSPS CAN BE DEFINED SIMPLY AS ANY OPENING SUCH AS A CATCH BASIN OR DRAIN HUB CONNECTED TO ANY SEWER SYSTEM THAT CURRENTLY CONTAINS ON CAN POSSIBLY CONTAIN ANY HYDROCARBONS (VOC’S) ON THE LIST OF THE EPA’S LIST OF CONTROLLED VOC’S MUST HAVE ENVIRONMENTAL CONTROLS IN PLACE TO PREVENT ANY OF THE CONTROLLED VOC’S FROM ESCAPING TO THE ATMOSPHERE.  WATER SEALS ARE AN APPROVED METHOD OF CONTROL.</a:t>
            </a:r>
            <a:endParaRPr lang="en-US" sz="2400" b="1" dirty="0">
              <a:solidFill>
                <a:srgbClr val="00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000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0" y="0"/>
            <a:ext cx="8925339" cy="6858000"/>
          </a:xfrm>
          <a:prstGeom prst="rect">
            <a:avLst/>
          </a:prstGeom>
        </p:spPr>
      </p:pic>
    </p:spTree>
    <p:extLst>
      <p:ext uri="{BB962C8B-B14F-4D97-AF65-F5344CB8AC3E}">
        <p14:creationId xmlns:p14="http://schemas.microsoft.com/office/powerpoint/2010/main" val="1572183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U246- 8-25-08 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228600" y="6096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a:t>ESSCO VENT SEAL</a:t>
            </a:r>
          </a:p>
        </p:txBody>
      </p:sp>
    </p:spTree>
    <p:extLst>
      <p:ext uri="{BB962C8B-B14F-4D97-AF65-F5344CB8AC3E}">
        <p14:creationId xmlns:p14="http://schemas.microsoft.com/office/powerpoint/2010/main" val="273931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U246 11-18-08 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4313"/>
            <a:ext cx="73914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992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304800" y="15240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000" b="1" u="sng" smtClean="0">
                <a:solidFill>
                  <a:srgbClr val="FF0000"/>
                </a:solidFill>
              </a:rPr>
              <a:t>PLUGGED SEWER LINES</a:t>
            </a:r>
          </a:p>
        </p:txBody>
      </p:sp>
      <p:sp>
        <p:nvSpPr>
          <p:cNvPr id="54275" name="TextBox 4"/>
          <p:cNvSpPr txBox="1">
            <a:spLocks noChangeArrowheads="1"/>
          </p:cNvSpPr>
          <p:nvPr/>
        </p:nvSpPr>
        <p:spPr bwMode="auto">
          <a:xfrm>
            <a:off x="152400" y="990600"/>
            <a:ext cx="8839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800" dirty="0" smtClean="0">
                <a:solidFill>
                  <a:srgbClr val="000000"/>
                </a:solidFill>
              </a:rPr>
              <a:t>PLUGGED SEWER LINES ARE A MAJOR PROBLEM FOR REFINING AND CHEMICAL PLANTS AS WELL AS MUNICIPAL SEWER SYSTEMS.  PLUGGED SEWER LINES CAUSE FLOODING PROBLEMS AND CAN PREVENT VOC’S FROM MOVING THROUGH THE SYSTEM PROPERLY SO THEY CAN BE VENTED.  SAND, DIRT, GRAVEL AND OTHER DEBRIS GETS INTO THE SYSTEM AND SETTLES OUT AS IT MIGRATES THROUGH THE SYSTEM AND BECOMES HAZARDOUS SLUDGE THAT REQUIRES COSTLY DISPOSAL.</a:t>
            </a:r>
          </a:p>
          <a:p>
            <a:pPr eaLnBrk="1" fontAlgn="base" hangingPunct="1">
              <a:spcBef>
                <a:spcPct val="0"/>
              </a:spcBef>
              <a:spcAft>
                <a:spcPct val="0"/>
              </a:spcAft>
              <a:buFontTx/>
              <a:buNone/>
            </a:pPr>
            <a:endParaRPr lang="en-US" altLang="en-US" sz="2400" dirty="0" smtClean="0">
              <a:solidFill>
                <a:srgbClr val="000000"/>
              </a:solidFill>
            </a:endParaRPr>
          </a:p>
        </p:txBody>
      </p:sp>
    </p:spTree>
    <p:extLst>
      <p:ext uri="{BB962C8B-B14F-4D97-AF65-F5344CB8AC3E}">
        <p14:creationId xmlns:p14="http://schemas.microsoft.com/office/powerpoint/2010/main" val="2059719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can_Pic0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79248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3"/>
          <p:cNvSpPr txBox="1">
            <a:spLocks noChangeArrowheads="1"/>
          </p:cNvSpPr>
          <p:nvPr/>
        </p:nvSpPr>
        <p:spPr bwMode="auto">
          <a:xfrm>
            <a:off x="609600" y="5486400"/>
            <a:ext cx="7848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400" b="1" smtClean="0">
                <a:solidFill>
                  <a:srgbClr val="000000"/>
                </a:solidFill>
              </a:rPr>
              <a:t>PHOTO OF 60” REINFORCED CONCRETE PIPE THAT HAD TO BE REMOVED TO FIND OUT WHY FLOW CAPACITY HAD BEEN GREATLY REDUCED.  NEW MANHOLE HAD TO BE INSTALLED TO FACILITATE REMOVAL OF THIS SECTION OF LINE AND CLEANING REMAINDER OF LINE.  ESSCO CATCH BASINS  ARE  DESIGNED TO PREVENT SOLIDS FROM GETTING INTO THE UNDERGROUND SEWER SYSTEM.</a:t>
            </a:r>
          </a:p>
        </p:txBody>
      </p:sp>
    </p:spTree>
    <p:extLst>
      <p:ext uri="{BB962C8B-B14F-4D97-AF65-F5344CB8AC3E}">
        <p14:creationId xmlns:p14="http://schemas.microsoft.com/office/powerpoint/2010/main" val="258463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2"/>
          <p:cNvSpPr txBox="1">
            <a:spLocks noChangeArrowheads="1"/>
          </p:cNvSpPr>
          <p:nvPr/>
        </p:nvSpPr>
        <p:spPr bwMode="auto">
          <a:xfrm>
            <a:off x="152400" y="2286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u="sng" dirty="0" smtClean="0">
                <a:solidFill>
                  <a:srgbClr val="FF0000"/>
                </a:solidFill>
              </a:rPr>
              <a:t>ESSCO CATCH BASIN WITH FILTRATION SYSTEM</a:t>
            </a:r>
          </a:p>
        </p:txBody>
      </p:sp>
      <p:sp>
        <p:nvSpPr>
          <p:cNvPr id="56323" name="TextBox 3"/>
          <p:cNvSpPr txBox="1">
            <a:spLocks noChangeArrowheads="1"/>
          </p:cNvSpPr>
          <p:nvPr/>
        </p:nvSpPr>
        <p:spPr bwMode="auto">
          <a:xfrm>
            <a:off x="304800" y="690563"/>
            <a:ext cx="86106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ESSCO CATCH BASINS WITH FILTRATION MEETS EPA REQUIREMENTS FOR QQQ, B-1, HON &amp; STORM WATER PHASE II REGULATIONS.  ESSCO CATCH BASINS WITH FILTRATION SYSTEM ARE DESIGNED WITH TWO CHAMBERS TO SEPARATE DEBRIS (SAND, DIRT, ROCKS, ETC.) AND PREVENTS PARTICLES AS SMALL AS 150 MICRONS FROM GETTING INTO THE UNDERGROUND SEWER SYSTEM CAUSING REDUCED FLOW AND EVENTUALLY PLUGGING.  THE FIRST CHAMBER WORKS LIKES A SOLID OR OIL/WATER SEPARATOR AND REMOVES THE MAJORITY OF DEBRIS THAT WASHES INTO THE CATCH BASIN DURING A RAIN OR WASH DOWN.  ANY PARTICLES THAT REMAIN IN SUSPENSION DURING FLOW AND ENTER THE SECOND CHAMBER WILL BE RETAINED IN THE PROPRIETARY FILTER POUCH IN CHAMBER TWO.  WATER ONLY WILL FLOW THROUGH THE PROPRIETARY FILTER POUCH.  THE PROPRIETARY FILTER POUCH CAN BE EASILY REMOVED AND REPLACED.  CONTACT ESSCO AT 225-753-1505 WITH ANY QUESTIONS CONCERNING THE ESSCO FILTRATION SYSTEM OR TO DISCUSS THE BENEFITS OF ESSCO CATCH BASINS VERSUS PRECAST CONCRETE CATCH BASINS</a:t>
            </a:r>
            <a:endParaRPr lang="en-US" altLang="en-US" sz="20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408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75022"/>
            <a:ext cx="8686801" cy="6707955"/>
          </a:xfrm>
          <a:prstGeom prst="rect">
            <a:avLst/>
          </a:prstGeom>
        </p:spPr>
      </p:pic>
    </p:spTree>
    <p:extLst>
      <p:ext uri="{BB962C8B-B14F-4D97-AF65-F5344CB8AC3E}">
        <p14:creationId xmlns:p14="http://schemas.microsoft.com/office/powerpoint/2010/main" val="1130898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SSCO STORM DRAIN 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1905000" y="58674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BASE UNIT</a:t>
            </a:r>
          </a:p>
        </p:txBody>
      </p:sp>
      <p:sp>
        <p:nvSpPr>
          <p:cNvPr id="59396" name="TextBox 3"/>
          <p:cNvSpPr txBox="1">
            <a:spLocks noChangeArrowheads="1"/>
          </p:cNvSpPr>
          <p:nvPr/>
        </p:nvSpPr>
        <p:spPr bwMode="auto">
          <a:xfrm>
            <a:off x="4648200" y="53340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LOWER CHAMBER</a:t>
            </a:r>
          </a:p>
        </p:txBody>
      </p:sp>
      <p:sp>
        <p:nvSpPr>
          <p:cNvPr id="59397" name="TextBox 4"/>
          <p:cNvSpPr txBox="1">
            <a:spLocks noChangeArrowheads="1"/>
          </p:cNvSpPr>
          <p:nvPr/>
        </p:nvSpPr>
        <p:spPr bwMode="auto">
          <a:xfrm>
            <a:off x="6705600" y="4572000"/>
            <a:ext cx="219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UPPER CHAMBER</a:t>
            </a:r>
          </a:p>
        </p:txBody>
      </p:sp>
      <p:sp>
        <p:nvSpPr>
          <p:cNvPr id="59398" name="TextBox 5"/>
          <p:cNvSpPr txBox="1">
            <a:spLocks noChangeArrowheads="1"/>
          </p:cNvSpPr>
          <p:nvPr/>
        </p:nvSpPr>
        <p:spPr bwMode="auto">
          <a:xfrm>
            <a:off x="457200" y="64008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PATENT PENDING</a:t>
            </a:r>
          </a:p>
        </p:txBody>
      </p:sp>
    </p:spTree>
    <p:extLst>
      <p:ext uri="{BB962C8B-B14F-4D97-AF65-F5344CB8AC3E}">
        <p14:creationId xmlns:p14="http://schemas.microsoft.com/office/powerpoint/2010/main" val="1351672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SSCO STORM DRAIN 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85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5430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75358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35" y="1981200"/>
            <a:ext cx="7714774" cy="3333484"/>
          </a:xfrm>
          <a:prstGeom prst="rect">
            <a:avLst/>
          </a:prstGeom>
        </p:spPr>
      </p:pic>
      <p:sp>
        <p:nvSpPr>
          <p:cNvPr id="6" name="TextBox 5"/>
          <p:cNvSpPr txBox="1"/>
          <p:nvPr/>
        </p:nvSpPr>
        <p:spPr>
          <a:xfrm>
            <a:off x="2895600" y="729241"/>
            <a:ext cx="4766369" cy="738664"/>
          </a:xfrm>
          <a:prstGeom prst="rect">
            <a:avLst/>
          </a:prstGeom>
          <a:noFill/>
        </p:spPr>
        <p:txBody>
          <a:bodyPr wrap="none" rtlCol="0">
            <a:spAutoFit/>
          </a:bodyPr>
          <a:lstStyle/>
          <a:p>
            <a:pPr algn="ctr"/>
            <a:r>
              <a:rPr lang="en-US" sz="1400" b="1" dirty="0" smtClean="0">
                <a:solidFill>
                  <a:srgbClr val="FF0000"/>
                </a:solidFill>
                <a:latin typeface="Arial Black" panose="020B0A04020102020204" pitchFamily="34" charset="0"/>
              </a:rPr>
              <a:t>EPA COMPLIANCE FOR QQQ, B-1, HON &amp; NSPS</a:t>
            </a:r>
          </a:p>
          <a:p>
            <a:pPr algn="ctr"/>
            <a:r>
              <a:rPr lang="en-US" sz="1400" b="1" dirty="0" smtClean="0">
                <a:solidFill>
                  <a:srgbClr val="FF0000"/>
                </a:solidFill>
                <a:latin typeface="Arial Black" panose="020B0A04020102020204" pitchFamily="34" charset="0"/>
              </a:rPr>
              <a:t>STORM  WATER PHASE II REGULATIONS</a:t>
            </a:r>
          </a:p>
          <a:p>
            <a:pPr algn="ctr"/>
            <a:r>
              <a:rPr lang="en-US" sz="1400" b="1" dirty="0" smtClean="0">
                <a:solidFill>
                  <a:srgbClr val="FF0000"/>
                </a:solidFill>
                <a:latin typeface="Arial Black" panose="020B0A04020102020204" pitchFamily="34" charset="0"/>
              </a:rPr>
              <a:t>API RP 500 TYPE 1 OPEN DRAIN</a:t>
            </a:r>
          </a:p>
        </p:txBody>
      </p:sp>
      <p:sp>
        <p:nvSpPr>
          <p:cNvPr id="7" name="TextBox 6"/>
          <p:cNvSpPr txBox="1"/>
          <p:nvPr/>
        </p:nvSpPr>
        <p:spPr>
          <a:xfrm>
            <a:off x="299103" y="5314684"/>
            <a:ext cx="3162469" cy="1169551"/>
          </a:xfrm>
          <a:prstGeom prst="rect">
            <a:avLst/>
          </a:prstGeom>
          <a:noFill/>
        </p:spPr>
        <p:txBody>
          <a:bodyPr wrap="none" rtlCol="0">
            <a:spAutoFit/>
          </a:bodyPr>
          <a:lstStyle/>
          <a:p>
            <a:r>
              <a:rPr lang="en-US" sz="1400" b="1" dirty="0" smtClean="0">
                <a:solidFill>
                  <a:srgbClr val="006666"/>
                </a:solidFill>
                <a:latin typeface="Arial Black" panose="020B0A04020102020204" pitchFamily="34" charset="0"/>
              </a:rPr>
              <a:t>P.O. BOX 77077</a:t>
            </a:r>
          </a:p>
          <a:p>
            <a:r>
              <a:rPr lang="en-US" sz="1400" b="1" dirty="0" smtClean="0">
                <a:solidFill>
                  <a:srgbClr val="006666"/>
                </a:solidFill>
                <a:latin typeface="Arial Black" panose="020B0A04020102020204" pitchFamily="34" charset="0"/>
              </a:rPr>
              <a:t>BATON ROUGE, LA 70879</a:t>
            </a:r>
          </a:p>
          <a:p>
            <a:r>
              <a:rPr lang="en-US" sz="1400" b="1" dirty="0" smtClean="0">
                <a:solidFill>
                  <a:srgbClr val="006666"/>
                </a:solidFill>
                <a:latin typeface="Arial Black" panose="020B0A04020102020204" pitchFamily="34" charset="0"/>
              </a:rPr>
              <a:t>(225) 753-1505</a:t>
            </a:r>
          </a:p>
          <a:p>
            <a:r>
              <a:rPr lang="en-US" sz="1400" b="1" dirty="0" smtClean="0">
                <a:solidFill>
                  <a:srgbClr val="006666"/>
                </a:solidFill>
                <a:latin typeface="Arial Black" panose="020B0A04020102020204" pitchFamily="34" charset="0"/>
              </a:rPr>
              <a:t>E-MAIL:</a:t>
            </a:r>
            <a:r>
              <a:rPr lang="en-US" sz="1400" b="1" dirty="0" smtClean="0">
                <a:solidFill>
                  <a:prstClr val="black"/>
                </a:solidFill>
                <a:latin typeface="Arial Black" panose="020B0A04020102020204" pitchFamily="34" charset="0"/>
              </a:rPr>
              <a:t>  </a:t>
            </a:r>
            <a:r>
              <a:rPr lang="en-US" sz="1400" b="1" dirty="0" smtClean="0">
                <a:solidFill>
                  <a:prstClr val="black"/>
                </a:solidFill>
                <a:latin typeface="Arial Black" panose="020B0A04020102020204" pitchFamily="34" charset="0"/>
                <a:hlinkClick r:id="rId5"/>
              </a:rPr>
              <a:t>Info@sewerseals.com</a:t>
            </a:r>
            <a:endParaRPr lang="en-US" sz="1400" b="1" dirty="0" smtClean="0">
              <a:solidFill>
                <a:prstClr val="black"/>
              </a:solidFill>
              <a:latin typeface="Arial Black" panose="020B0A04020102020204" pitchFamily="34" charset="0"/>
            </a:endParaRPr>
          </a:p>
          <a:p>
            <a:r>
              <a:rPr lang="en-US" sz="1400" b="1" dirty="0" smtClean="0">
                <a:solidFill>
                  <a:srgbClr val="006666"/>
                </a:solidFill>
                <a:latin typeface="Arial Black" panose="020B0A04020102020204" pitchFamily="34" charset="0"/>
              </a:rPr>
              <a:t>WEB:</a:t>
            </a:r>
            <a:r>
              <a:rPr lang="en-US" sz="1400" b="1" dirty="0" smtClean="0">
                <a:solidFill>
                  <a:prstClr val="black"/>
                </a:solidFill>
                <a:latin typeface="Arial Black" panose="020B0A04020102020204" pitchFamily="34" charset="0"/>
              </a:rPr>
              <a:t>  </a:t>
            </a:r>
            <a:r>
              <a:rPr lang="en-US" sz="1400" b="1" dirty="0" smtClean="0">
                <a:solidFill>
                  <a:prstClr val="black"/>
                </a:solidFill>
                <a:latin typeface="Arial Black" panose="020B0A04020102020204" pitchFamily="34" charset="0"/>
                <a:hlinkClick r:id="rId6"/>
              </a:rPr>
              <a:t>www.sewerseals.com</a:t>
            </a:r>
            <a:r>
              <a:rPr lang="en-US" sz="1400" b="1" dirty="0" smtClean="0">
                <a:solidFill>
                  <a:prstClr val="black"/>
                </a:solidFill>
                <a:latin typeface="Arial Black" panose="020B0A04020102020204" pitchFamily="34" charset="0"/>
              </a:rPr>
              <a:t> </a:t>
            </a:r>
            <a:endParaRPr lang="en-US" sz="1400" b="1" dirty="0">
              <a:solidFill>
                <a:prstClr val="black"/>
              </a:solidFill>
              <a:latin typeface="Arial Black" panose="020B0A04020102020204" pitchFamily="34" charset="0"/>
            </a:endParaRPr>
          </a:p>
        </p:txBody>
      </p:sp>
      <p:sp>
        <p:nvSpPr>
          <p:cNvPr id="8" name="TextBox 7"/>
          <p:cNvSpPr txBox="1"/>
          <p:nvPr/>
        </p:nvSpPr>
        <p:spPr>
          <a:xfrm>
            <a:off x="1847850" y="1508794"/>
            <a:ext cx="6963701" cy="523220"/>
          </a:xfrm>
          <a:prstGeom prst="rect">
            <a:avLst/>
          </a:prstGeom>
          <a:noFill/>
        </p:spPr>
        <p:txBody>
          <a:bodyPr wrap="none" rtlCol="0">
            <a:spAutoFit/>
          </a:bodyPr>
          <a:lstStyle/>
          <a:p>
            <a:pPr algn="ctr"/>
            <a:r>
              <a:rPr lang="en-US" sz="1400" b="1" dirty="0" smtClean="0">
                <a:solidFill>
                  <a:srgbClr val="006666"/>
                </a:solidFill>
              </a:rPr>
              <a:t>CATCH BASINS, DRAIN HUBS, SEWER SEALS &amp; MANHOLES FOR REFINING, PETROCHEMICAL,</a:t>
            </a:r>
          </a:p>
          <a:p>
            <a:pPr algn="ctr"/>
            <a:r>
              <a:rPr lang="en-US" sz="1400" b="1" dirty="0" smtClean="0">
                <a:solidFill>
                  <a:srgbClr val="006666"/>
                </a:solidFill>
              </a:rPr>
              <a:t>GAS PROCESSING, PULP &amp; PAPER AND MUNICIPAL STORM WATER APPLICATIONS</a:t>
            </a:r>
            <a:endParaRPr lang="en-US" sz="1400" b="1" dirty="0">
              <a:solidFill>
                <a:srgbClr val="006666"/>
              </a:solidFill>
            </a:endParaRPr>
          </a:p>
        </p:txBody>
      </p:sp>
      <p:sp>
        <p:nvSpPr>
          <p:cNvPr id="11" name="TextBox 10"/>
          <p:cNvSpPr txBox="1"/>
          <p:nvPr/>
        </p:nvSpPr>
        <p:spPr>
          <a:xfrm>
            <a:off x="4340993" y="5288572"/>
            <a:ext cx="4275016" cy="523220"/>
          </a:xfrm>
          <a:prstGeom prst="rect">
            <a:avLst/>
          </a:prstGeom>
          <a:noFill/>
        </p:spPr>
        <p:txBody>
          <a:bodyPr wrap="none" rtlCol="0">
            <a:spAutoFit/>
          </a:bodyPr>
          <a:lstStyle/>
          <a:p>
            <a:r>
              <a:rPr lang="en-US" sz="1400" b="1" dirty="0" smtClean="0">
                <a:solidFill>
                  <a:prstClr val="black"/>
                </a:solidFill>
                <a:latin typeface="Times New Roman" panose="02020603050405020304" pitchFamily="18" charset="0"/>
                <a:cs typeface="Times New Roman" panose="02020603050405020304" pitchFamily="18" charset="0"/>
              </a:rPr>
              <a:t>ESSCO CATCH BASINS CAN BE DESIGNED FOR</a:t>
            </a:r>
          </a:p>
          <a:p>
            <a:r>
              <a:rPr lang="en-US" sz="1400" b="1" dirty="0" smtClean="0">
                <a:solidFill>
                  <a:prstClr val="black"/>
                </a:solidFill>
                <a:latin typeface="Times New Roman" panose="02020603050405020304" pitchFamily="18" charset="0"/>
                <a:cs typeface="Times New Roman" panose="02020603050405020304" pitchFamily="18" charset="0"/>
              </a:rPr>
              <a:t>ANY FLOW RATE &amp; ANY SIZE OR TYPE LINE</a:t>
            </a:r>
            <a:endParaRPr lang="en-US" sz="1400" b="1"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11424" y="5989178"/>
            <a:ext cx="4804585" cy="461665"/>
          </a:xfrm>
          <a:prstGeom prst="rect">
            <a:avLst/>
          </a:prstGeom>
          <a:noFill/>
        </p:spPr>
        <p:txBody>
          <a:bodyPr wrap="none" rtlCol="0">
            <a:spAutoFit/>
          </a:bodyPr>
          <a:lstStyle/>
          <a:p>
            <a:r>
              <a:rPr lang="en-US" sz="1200" dirty="0" smtClean="0">
                <a:solidFill>
                  <a:srgbClr val="FF0000"/>
                </a:solidFill>
                <a:latin typeface="Arial Black" panose="020B0A04020102020204" pitchFamily="34" charset="0"/>
              </a:rPr>
              <a:t>ESSCO PRODUCTS ARE PROTECTED BY US &amp;</a:t>
            </a:r>
          </a:p>
          <a:p>
            <a:r>
              <a:rPr lang="en-US" sz="1200" dirty="0" smtClean="0">
                <a:solidFill>
                  <a:srgbClr val="FF0000"/>
                </a:solidFill>
                <a:latin typeface="Arial Black" panose="020B0A04020102020204" pitchFamily="34" charset="0"/>
              </a:rPr>
              <a:t>INTERNATIONAL PATENTS AND/OR PATENTS PENDING</a:t>
            </a:r>
            <a:endParaRPr lang="en-US" sz="12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54968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2000" smtClean="0">
                <a:solidFill>
                  <a:srgbClr val="0000FF"/>
                </a:solidFill>
                <a:latin typeface="Arial Black" pitchFamily="34" charset="0"/>
              </a:rPr>
              <a:t>ESSCO CATCH BASINS, AREA DRAINS &amp; SEWER SEALS</a:t>
            </a:r>
          </a:p>
        </p:txBody>
      </p:sp>
      <p:sp>
        <p:nvSpPr>
          <p:cNvPr id="55299" name="Rectangle 3"/>
          <p:cNvSpPr>
            <a:spLocks noGrp="1" noChangeArrowheads="1"/>
          </p:cNvSpPr>
          <p:nvPr>
            <p:ph type="body" idx="1"/>
          </p:nvPr>
        </p:nvSpPr>
        <p:spPr>
          <a:xfrm>
            <a:off x="304800" y="1371600"/>
            <a:ext cx="8534400" cy="5105400"/>
          </a:xfrm>
        </p:spPr>
        <p:txBody>
          <a:bodyPr>
            <a:normAutofit lnSpcReduction="10000"/>
          </a:bodyPr>
          <a:lstStyle/>
          <a:p>
            <a:pPr eaLnBrk="1" hangingPunct="1">
              <a:defRPr/>
            </a:pPr>
            <a:r>
              <a:rPr lang="en-US" sz="2000" b="1" dirty="0" smtClean="0">
                <a:solidFill>
                  <a:srgbClr val="0000FF"/>
                </a:solidFill>
              </a:rPr>
              <a:t>MEET EPA COMPLIANCE REQUIREMENTS FOR QQQ, B-1, NSPS &amp; HON</a:t>
            </a:r>
          </a:p>
          <a:p>
            <a:pPr eaLnBrk="1" hangingPunct="1">
              <a:defRPr/>
            </a:pPr>
            <a:r>
              <a:rPr lang="en-US" sz="2000" b="1" dirty="0" smtClean="0">
                <a:solidFill>
                  <a:srgbClr val="0000FF"/>
                </a:solidFill>
              </a:rPr>
              <a:t>MEET REQUIREMENTS FOR API STANDARD API RP 500 TYPE 1 OPEN DRAIN</a:t>
            </a:r>
          </a:p>
          <a:p>
            <a:pPr eaLnBrk="1" hangingPunct="1">
              <a:defRPr/>
            </a:pPr>
            <a:r>
              <a:rPr lang="en-US" sz="2000" b="1" dirty="0" smtClean="0">
                <a:solidFill>
                  <a:srgbClr val="0000FF"/>
                </a:solidFill>
              </a:rPr>
              <a:t>MEET EPA COMPLIANCE REQUIREMENTS FOR STORMWATER PHASE II REGULATIONS</a:t>
            </a:r>
          </a:p>
          <a:p>
            <a:pPr eaLnBrk="1" hangingPunct="1">
              <a:defRPr/>
            </a:pPr>
            <a:r>
              <a:rPr lang="en-US" sz="2000" b="1" dirty="0" smtClean="0">
                <a:solidFill>
                  <a:srgbClr val="0000FF"/>
                </a:solidFill>
              </a:rPr>
              <a:t>PROVIDES BARRIER TO PREVENT FIRE FLASHBACK BETWEEN CATCH BASINS</a:t>
            </a:r>
          </a:p>
          <a:p>
            <a:pPr eaLnBrk="1" hangingPunct="1">
              <a:defRPr/>
            </a:pPr>
            <a:r>
              <a:rPr lang="en-US" sz="2000" b="1" dirty="0" smtClean="0">
                <a:solidFill>
                  <a:srgbClr val="0000FF"/>
                </a:solidFill>
              </a:rPr>
              <a:t>WORKS AS AN OIL/WATER SEPARATOR</a:t>
            </a:r>
          </a:p>
          <a:p>
            <a:pPr eaLnBrk="1" hangingPunct="1">
              <a:defRPr/>
            </a:pPr>
            <a:r>
              <a:rPr lang="en-US" sz="2000" b="1" dirty="0" smtClean="0">
                <a:solidFill>
                  <a:srgbClr val="0000FF"/>
                </a:solidFill>
              </a:rPr>
              <a:t>WORKS AS A SOLIDS SEPARATOR</a:t>
            </a:r>
          </a:p>
          <a:p>
            <a:pPr eaLnBrk="1" hangingPunct="1">
              <a:defRPr/>
            </a:pPr>
            <a:r>
              <a:rPr lang="en-US" sz="2000" b="1" dirty="0" smtClean="0">
                <a:solidFill>
                  <a:srgbClr val="0000FF"/>
                </a:solidFill>
              </a:rPr>
              <a:t>PREVENT SOLIDS FROM PLUGGING UNDERGROUND LINES.</a:t>
            </a:r>
          </a:p>
          <a:p>
            <a:pPr eaLnBrk="1" hangingPunct="1">
              <a:defRPr/>
            </a:pPr>
            <a:r>
              <a:rPr lang="en-US" sz="2000" b="1" dirty="0" smtClean="0">
                <a:solidFill>
                  <a:srgbClr val="0000FF"/>
                </a:solidFill>
              </a:rPr>
              <a:t>PREVENTS SEWER EXPLOSIONS IN PROCESS AND OILY WATER SEWERS WHEN PROPERLY MAINTAINED</a:t>
            </a:r>
          </a:p>
          <a:p>
            <a:pPr eaLnBrk="1" hangingPunct="1">
              <a:defRPr/>
            </a:pPr>
            <a:r>
              <a:rPr lang="en-US" sz="2000" b="1" dirty="0" smtClean="0">
                <a:solidFill>
                  <a:srgbClr val="0000FF"/>
                </a:solidFill>
              </a:rPr>
              <a:t>CONNECT TO ANY TYPE LINE – CARBON STEEL, CAST IRON, DUCTILE IRON AND PLASTIC WITH A STRAUB COUPLING</a:t>
            </a:r>
          </a:p>
        </p:txBody>
      </p:sp>
    </p:spTree>
    <p:extLst>
      <p:ext uri="{BB962C8B-B14F-4D97-AF65-F5344CB8AC3E}">
        <p14:creationId xmlns:p14="http://schemas.microsoft.com/office/powerpoint/2010/main" val="3279616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83" y="533400"/>
            <a:ext cx="7901517" cy="592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849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94553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0"/>
            <a:ext cx="8915400" cy="6705600"/>
          </a:xfrm>
        </p:spPr>
        <p:txBody>
          <a:bodyPr/>
          <a:lstStyle/>
          <a:p>
            <a:pPr algn="l" eaLnBrk="1" hangingPunct="1"/>
            <a:r>
              <a:rPr lang="en-US" altLang="en-US" b="1" smtClean="0">
                <a:solidFill>
                  <a:srgbClr val="006600"/>
                </a:solidFill>
              </a:rPr>
              <a:t>DESIGN ESSCO CATCH BASINS FOR NEW APPLICATIONS OR REPLACEMENT OF EXISTING OR DAMAGED CATCH BASINS NOT IN COMPLIANCE WITH EPA REGULATIONS FOR QQQ, B-1, HON &amp; FOR API STANDARD API RP 500 TYPE 1 OPEN DRAIN</a:t>
            </a:r>
          </a:p>
        </p:txBody>
      </p:sp>
    </p:spTree>
    <p:extLst>
      <p:ext uri="{BB962C8B-B14F-4D97-AF65-F5344CB8AC3E}">
        <p14:creationId xmlns:p14="http://schemas.microsoft.com/office/powerpoint/2010/main" val="2547680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949" t="19969" r="17868" b="15608"/>
          <a:stretch/>
        </p:blipFill>
        <p:spPr>
          <a:xfrm rot="16200000">
            <a:off x="5391070" y="3219530"/>
            <a:ext cx="2930299" cy="38064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81400"/>
            <a:ext cx="3226842" cy="2895601"/>
          </a:xfrm>
          <a:prstGeom prst="rect">
            <a:avLst/>
          </a:prstGeom>
        </p:spPr>
      </p:pic>
      <p:sp>
        <p:nvSpPr>
          <p:cNvPr id="6" name="TextBox 5"/>
          <p:cNvSpPr txBox="1"/>
          <p:nvPr/>
        </p:nvSpPr>
        <p:spPr>
          <a:xfrm>
            <a:off x="4648200" y="609600"/>
            <a:ext cx="4191000" cy="2462213"/>
          </a:xfrm>
          <a:prstGeom prst="rect">
            <a:avLst/>
          </a:prstGeom>
          <a:noFill/>
        </p:spPr>
        <p:txBody>
          <a:bodyPr wrap="square" rtlCol="0">
            <a:spAutoFit/>
          </a:bodyPr>
          <a:lstStyle/>
          <a:p>
            <a:r>
              <a:rPr lang="en-US" sz="1100" b="1" dirty="0" smtClean="0">
                <a:solidFill>
                  <a:prstClr val="black"/>
                </a:solidFill>
                <a:latin typeface="Times New Roman" panose="02020603050405020304" pitchFamily="18" charset="0"/>
                <a:cs typeface="Times New Roman" panose="02020603050405020304" pitchFamily="18" charset="0"/>
              </a:rPr>
              <a:t>The Standard Drain Hub Detail 2 shown below by design collects all surface drainage and holds a water seal.  During a rain event or unit wash down, any debris on the surface such as sand, dirt, gravel, etc. will wash into the drain and settle at the bottom of the seal, gradually building up over time and reducing flow.</a:t>
            </a:r>
          </a:p>
          <a:p>
            <a:endParaRPr lang="en-US" sz="1100" b="1" dirty="0">
              <a:solidFill>
                <a:prstClr val="black"/>
              </a:solidFill>
              <a:latin typeface="Times New Roman" panose="02020603050405020304" pitchFamily="18" charset="0"/>
              <a:cs typeface="Times New Roman" panose="02020603050405020304" pitchFamily="18" charset="0"/>
            </a:endParaRPr>
          </a:p>
          <a:p>
            <a:r>
              <a:rPr lang="en-US" sz="1100" b="1" dirty="0" smtClean="0">
                <a:solidFill>
                  <a:prstClr val="black"/>
                </a:solidFill>
                <a:latin typeface="Times New Roman" panose="02020603050405020304" pitchFamily="18" charset="0"/>
                <a:cs typeface="Times New Roman" panose="02020603050405020304" pitchFamily="18" charset="0"/>
              </a:rPr>
              <a:t>Safety is a major concern with everyone.  The water seal in the design below will trap any hydrocarbons that wash into the drain and require that the drain be completely plugged before any hot work permit can be issued.  Any rain event can then cause the area to flood and make working conditions unsafe.</a:t>
            </a:r>
          </a:p>
          <a:p>
            <a:endParaRPr lang="en-US" sz="1100" b="1" dirty="0">
              <a:solidFill>
                <a:prstClr val="black"/>
              </a:solidFill>
              <a:latin typeface="Times New Roman" panose="02020603050405020304" pitchFamily="18" charset="0"/>
              <a:cs typeface="Times New Roman" panose="02020603050405020304" pitchFamily="18" charset="0"/>
            </a:endParaRPr>
          </a:p>
          <a:p>
            <a:r>
              <a:rPr lang="en-US" sz="1100" b="1" dirty="0" smtClean="0">
                <a:solidFill>
                  <a:prstClr val="black"/>
                </a:solidFill>
                <a:latin typeface="Times New Roman" panose="02020603050405020304" pitchFamily="18" charset="0"/>
                <a:cs typeface="Times New Roman" panose="02020603050405020304" pitchFamily="18" charset="0"/>
              </a:rPr>
              <a:t>Plugging will eventually occur over time with this type of design.  When it occurs, cleaning is very difficult.</a:t>
            </a:r>
          </a:p>
        </p:txBody>
      </p:sp>
      <p:sp>
        <p:nvSpPr>
          <p:cNvPr id="9" name="TextBox 8"/>
          <p:cNvSpPr txBox="1"/>
          <p:nvPr/>
        </p:nvSpPr>
        <p:spPr>
          <a:xfrm>
            <a:off x="228600" y="609600"/>
            <a:ext cx="4267200" cy="3139321"/>
          </a:xfrm>
          <a:prstGeom prst="rect">
            <a:avLst/>
          </a:prstGeom>
          <a:noFill/>
        </p:spPr>
        <p:txBody>
          <a:bodyPr wrap="square" rtlCol="0">
            <a:spAutoFit/>
          </a:bodyPr>
          <a:lstStyle/>
          <a:p>
            <a:r>
              <a:rPr lang="en-US" sz="1100" b="1" dirty="0" smtClean="0">
                <a:solidFill>
                  <a:srgbClr val="0070C0"/>
                </a:solidFill>
                <a:latin typeface="Times New Roman" panose="02020603050405020304" pitchFamily="18" charset="0"/>
                <a:cs typeface="Times New Roman" panose="02020603050405020304" pitchFamily="18" charset="0"/>
              </a:rPr>
              <a:t>The ESSCO QQQ, B-1, HON &amp; NSPS Compliant Catch Basin shown below by design collects all surface drainage, holds a water seal and works like a solids separator and collects the majority of any debris such as sand, dirt, gravel, etc. that washes into the drain preventing plugging of the underground lines &amp; reductions in flow.</a:t>
            </a:r>
          </a:p>
          <a:p>
            <a:endParaRPr lang="en-US" sz="1100" b="1" dirty="0">
              <a:solidFill>
                <a:srgbClr val="0070C0"/>
              </a:solidFill>
              <a:latin typeface="Times New Roman" panose="02020603050405020304" pitchFamily="18" charset="0"/>
              <a:cs typeface="Times New Roman" panose="02020603050405020304" pitchFamily="18" charset="0"/>
            </a:endParaRPr>
          </a:p>
          <a:p>
            <a:r>
              <a:rPr lang="en-US" sz="1100" b="1" dirty="0" smtClean="0">
                <a:solidFill>
                  <a:srgbClr val="0070C0"/>
                </a:solidFill>
                <a:latin typeface="Times New Roman" panose="02020603050405020304" pitchFamily="18" charset="0"/>
                <a:cs typeface="Times New Roman" panose="02020603050405020304" pitchFamily="18" charset="0"/>
              </a:rPr>
              <a:t>Safety is the most important benefit of the ESSCO Catch Basin design.  When any hydrocarbons collect on the seal, simply remove the grate, remove the cap and flush with water.  Hydrocarbons are flushed to the underground system.  Replace the cap and a hot work permit can be issued.  Flooding never occurs because there is always continuous flow.</a:t>
            </a:r>
          </a:p>
          <a:p>
            <a:endParaRPr lang="en-US" sz="1100" b="1" dirty="0">
              <a:solidFill>
                <a:srgbClr val="0070C0"/>
              </a:solidFill>
              <a:latin typeface="Times New Roman" panose="02020603050405020304" pitchFamily="18" charset="0"/>
              <a:cs typeface="Times New Roman" panose="02020603050405020304" pitchFamily="18" charset="0"/>
            </a:endParaRPr>
          </a:p>
          <a:p>
            <a:r>
              <a:rPr lang="en-US" sz="1100" b="1" dirty="0" smtClean="0">
                <a:solidFill>
                  <a:srgbClr val="0070C0"/>
                </a:solidFill>
                <a:latin typeface="Times New Roman" panose="02020603050405020304" pitchFamily="18" charset="0"/>
                <a:cs typeface="Times New Roman" panose="02020603050405020304" pitchFamily="18" charset="0"/>
              </a:rPr>
              <a:t>Plugging of underground lines will be prevented because the ESSCO Catch Basin design separates the solids and retains them in the catch basin for easy removal.</a:t>
            </a:r>
          </a:p>
          <a:p>
            <a:endParaRPr lang="en-US" sz="1100" dirty="0">
              <a:solidFill>
                <a:prstClr val="black"/>
              </a:solidFill>
              <a:latin typeface="Times New Roman" panose="02020603050405020304" pitchFamily="18" charset="0"/>
              <a:cs typeface="Times New Roman" panose="02020603050405020304" pitchFamily="18" charset="0"/>
            </a:endParaRPr>
          </a:p>
          <a:p>
            <a:endParaRPr lang="en-US" sz="1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4800" y="228600"/>
            <a:ext cx="8454639" cy="338554"/>
          </a:xfrm>
          <a:prstGeom prst="rect">
            <a:avLst/>
          </a:prstGeom>
          <a:noFill/>
        </p:spPr>
        <p:txBody>
          <a:bodyPr wrap="square" rtlCol="0">
            <a:spAutoFit/>
          </a:bodyPr>
          <a:lstStyle/>
          <a:p>
            <a:pPr algn="ctr"/>
            <a:r>
              <a:rPr lang="en-US" sz="1600" b="1" dirty="0" smtClean="0">
                <a:solidFill>
                  <a:prstClr val="black"/>
                </a:solidFill>
                <a:latin typeface="Times New Roman" panose="02020603050405020304" pitchFamily="18" charset="0"/>
                <a:cs typeface="Times New Roman" panose="02020603050405020304" pitchFamily="18" charset="0"/>
              </a:rPr>
              <a:t>ESSCO CATCH BASIN DESIGN VS TYPICAL DRAIN HUB DESIGN</a:t>
            </a:r>
            <a:endParaRPr lang="en-US" sz="1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80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LIDE 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31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LIDE 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179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1351</Words>
  <Application>Microsoft Office PowerPoint</Application>
  <PresentationFormat>On-screen Show (4:3)</PresentationFormat>
  <Paragraphs>88</Paragraphs>
  <Slides>29</Slides>
  <Notes>21</Notes>
  <HiddenSlides>0</HiddenSlides>
  <MMClips>0</MMClips>
  <ScaleCrop>false</ScaleCrop>
  <HeadingPairs>
    <vt:vector size="4" baseType="variant">
      <vt:variant>
        <vt:lpstr>Theme</vt:lpstr>
      </vt:variant>
      <vt:variant>
        <vt:i4>20</vt:i4>
      </vt:variant>
      <vt:variant>
        <vt:lpstr>Slide Titles</vt:lpstr>
      </vt:variant>
      <vt:variant>
        <vt:i4>29</vt:i4>
      </vt:variant>
    </vt:vector>
  </HeadingPairs>
  <TitlesOfParts>
    <vt:vector size="49" baseType="lpstr">
      <vt:lpstr>Office Theme</vt:lpstr>
      <vt:lpstr>Default Design</vt:lpstr>
      <vt:lpstr>1_Default Design</vt:lpstr>
      <vt:lpstr>2_Default Design</vt:lpstr>
      <vt:lpstr>3_Default Design</vt:lpstr>
      <vt:lpstr>4_Default Design</vt:lpstr>
      <vt:lpstr>5_Default Design</vt:lpstr>
      <vt:lpstr>6_Default Design</vt:lpstr>
      <vt:lpstr>1_Office Theme</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2_Office Theme</vt:lpstr>
      <vt:lpstr>PowerPoint Presentation</vt:lpstr>
      <vt:lpstr>EPA COMPLIANCE DEFINED IN SIMPLE TERMS</vt:lpstr>
      <vt:lpstr>ESSCO CATCH BASINS, AREA DRAINS &amp; SEWER SEALS</vt:lpstr>
      <vt:lpstr>PowerPoint Presentation</vt:lpstr>
      <vt:lpstr>PowerPoint Presentation</vt:lpstr>
      <vt:lpstr>DESIGN ESSCO CATCH BASINS FOR NEW APPLICATIONS OR REPLACEMENT OF EXISTING OR DAMAGED CATCH BASINS NOT IN COMPLIANCE WITH EPA REGULATIONS FOR QQQ, B-1, HON &amp; FOR API STANDARD API RP 500 TYPE 1 OPEN DRAIN</vt:lpstr>
      <vt:lpstr>PowerPoint Presentation</vt:lpstr>
      <vt:lpstr>PowerPoint Presentation</vt:lpstr>
      <vt:lpstr>PowerPoint Presentation</vt:lpstr>
      <vt:lpstr>DESIGN NEW SEWER SYSTEMS TO MEET EPA AND STATE COMPLIANCE REGULATIONS FOR QQQ, B-1, HON AND FOR API STANDARD  API RP 500 TYPE 1 OPEN DRAIN UTILIZING ESSCO AREA DRAINS</vt:lpstr>
      <vt:lpstr>PowerPoint Presentation</vt:lpstr>
      <vt:lpstr>PowerPoint Presentation</vt:lpstr>
      <vt:lpstr>PowerPoint Presentation</vt:lpstr>
      <vt:lpstr>PowerPoint Presentation</vt:lpstr>
      <vt:lpstr>PowerPoint Presentation</vt:lpstr>
      <vt:lpstr>DESIGN NEW SEWER SYSTEMS TO MEET EPA AND STATE COMPLIANCE REGULATIONS FOR QQQ,B-1, HON AND FOR API STANDARD  API RP 500 TYPE 1 OPEN DRAIN UTILIZING ESSCO AREA DRAINS AS JUNCTION BOX OR MANHOLE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dc:creator>
  <cp:lastModifiedBy>Larry</cp:lastModifiedBy>
  <cp:revision>33</cp:revision>
  <dcterms:created xsi:type="dcterms:W3CDTF">2015-05-11T17:00:34Z</dcterms:created>
  <dcterms:modified xsi:type="dcterms:W3CDTF">2015-05-26T21:34:55Z</dcterms:modified>
</cp:coreProperties>
</file>